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13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-647700" y="508000"/>
            <a:ext cx="12369801" cy="614253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2451058" y="-138499"/>
            <a:ext cx="13525502" cy="90170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idx="13"/>
          </p:nvPr>
        </p:nvSpPr>
        <p:spPr>
          <a:xfrm>
            <a:off x="4473575" y="2032000"/>
            <a:ext cx="10287000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defRPr sz="2800"/>
            </a:lvl1pPr>
            <a:lvl2pPr marL="685800" indent="-342900">
              <a:spcBef>
                <a:spcPts val="3200"/>
              </a:spcBef>
              <a:buClrTx/>
              <a:defRPr sz="2800"/>
            </a:lvl2pPr>
            <a:lvl3pPr marL="1028700" indent="-342900">
              <a:spcBef>
                <a:spcPts val="3200"/>
              </a:spcBef>
              <a:buClrTx/>
              <a:defRPr sz="2800"/>
            </a:lvl3pPr>
            <a:lvl4pPr marL="1371600" indent="-342900">
              <a:spcBef>
                <a:spcPts val="3200"/>
              </a:spcBef>
              <a:buClrTx/>
              <a:defRPr sz="2800"/>
            </a:lvl4pPr>
            <a:lvl5pPr marL="1714500" indent="-342900">
              <a:spcBef>
                <a:spcPts val="3200"/>
              </a:spcBef>
              <a:buClrTx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426200" y="4965700"/>
            <a:ext cx="5886450" cy="3924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37350" y="639233"/>
            <a:ext cx="5880100" cy="39200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400425" y="-127000"/>
            <a:ext cx="13525500" cy="9017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308599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-929606" y="-12700"/>
            <a:ext cx="16551777" cy="1103451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umalliance.org/resources/2505" TargetMode="External"/><Relationship Id="rId2" Type="http://schemas.openxmlformats.org/officeDocument/2006/relationships/hyperlink" Target="http://www.agile-commentary.blogspot.de/2008/12/snake-on-wall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agilemanifesto.org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gile is an Experiment - How and why?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578358">
              <a:defRPr sz="7919"/>
            </a:lvl1pPr>
          </a:lstStyle>
          <a:p>
            <a:r>
              <a:t>Agile is an Experiment - How and why?</a:t>
            </a:r>
          </a:p>
        </p:txBody>
      </p:sp>
      <p:sp>
        <p:nvSpPr>
          <p:cNvPr id="120" name="Padma Priya Devarajan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2" defTabSz="578358">
              <a:defRPr sz="3663"/>
            </a:pPr>
            <a:r>
              <a:t>                                          Padma Priya Devarajan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Agile is an experiment, Why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r>
              <a:t>Agile is an experiment, Why?</a:t>
            </a:r>
          </a:p>
        </p:txBody>
      </p:sp>
      <p:sp>
        <p:nvSpPr>
          <p:cNvPr id="123" name="Body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4" name="Image Gallery" descr="Image Gallery"/>
          <p:cNvPicPr>
            <a:picLocks noChangeAspect="1"/>
          </p:cNvPicPr>
          <p:nvPr/>
        </p:nvPicPr>
        <p:blipFill>
          <a:blip r:embed="rId2"/>
          <a:srcRect t="12497" b="12497"/>
          <a:stretch>
            <a:fillRect/>
          </a:stretch>
        </p:blipFill>
        <p:spPr>
          <a:xfrm>
            <a:off x="1118145" y="2628900"/>
            <a:ext cx="10984955" cy="61794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7" name="Image Gallery" descr="Image Gallery"/>
          <p:cNvPicPr>
            <a:picLocks noChangeAspect="1"/>
          </p:cNvPicPr>
          <p:nvPr/>
        </p:nvPicPr>
        <p:blipFill>
          <a:blip r:embed="rId2"/>
          <a:srcRect t="14726" b="14726"/>
          <a:stretch>
            <a:fillRect/>
          </a:stretch>
        </p:blipFill>
        <p:spPr>
          <a:xfrm>
            <a:off x="1138411" y="2828416"/>
            <a:ext cx="10727978" cy="5823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Image Gallery" descr="Image Gallery"/>
          <p:cNvPicPr>
            <a:picLocks noChangeAspect="1"/>
          </p:cNvPicPr>
          <p:nvPr/>
        </p:nvPicPr>
        <p:blipFill>
          <a:blip r:embed="rId2"/>
          <a:srcRect t="2926" b="2926"/>
          <a:stretch>
            <a:fillRect/>
          </a:stretch>
        </p:blipFill>
        <p:spPr>
          <a:xfrm>
            <a:off x="107106" y="-75916"/>
            <a:ext cx="12790588" cy="92958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Agile is a Tee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Agile is a Teen</a:t>
            </a:r>
          </a:p>
        </p:txBody>
      </p:sp>
      <p:grpSp>
        <p:nvGrpSpPr>
          <p:cNvPr id="134" name="Image Gallery"/>
          <p:cNvGrpSpPr/>
          <p:nvPr/>
        </p:nvGrpSpPr>
        <p:grpSpPr>
          <a:xfrm>
            <a:off x="3835400" y="2561716"/>
            <a:ext cx="5334000" cy="6680201"/>
            <a:chOff x="0" y="0"/>
            <a:chExt cx="5334000" cy="6680200"/>
          </a:xfrm>
        </p:grpSpPr>
        <p:pic>
          <p:nvPicPr>
            <p:cNvPr id="132" name="milan_roy.jpg" descr="milan_roy.jpg"/>
            <p:cNvPicPr>
              <a:picLocks noChangeAspect="1"/>
            </p:cNvPicPr>
            <p:nvPr/>
          </p:nvPicPr>
          <p:blipFill>
            <a:blip r:embed="rId2"/>
            <a:srcRect t="1273" b="31278"/>
            <a:stretch>
              <a:fillRect/>
            </a:stretch>
          </p:blipFill>
          <p:spPr>
            <a:xfrm>
              <a:off x="0" y="0"/>
              <a:ext cx="5334000" cy="58239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3" name="Disclaimer : Illustrative purpose only, Agile may not be as beautiful as Bengal lady!!."/>
            <p:cNvSpPr/>
            <p:nvPr/>
          </p:nvSpPr>
          <p:spPr>
            <a:xfrm>
              <a:off x="0" y="5900167"/>
              <a:ext cx="5334000" cy="780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>
                <a:defRPr sz="2000"/>
              </a:lvl1pPr>
            </a:lstStyle>
            <a:p>
              <a:r>
                <a:t>Disclaimer : Illustrative purpose only, Agile may not be as beautiful as Bengal lady!!. </a:t>
              </a:r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Updated Agile Manif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49148">
              <a:defRPr sz="7519"/>
            </a:lvl1pPr>
          </a:lstStyle>
          <a:p>
            <a:r>
              <a:t>Updated Agile Manifesto</a:t>
            </a:r>
          </a:p>
        </p:txBody>
      </p:sp>
      <p:sp>
        <p:nvSpPr>
          <p:cNvPr id="137" name="Manifesto for Agile Solutions Developmen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lvl="2" indent="0" algn="ctr" defTabSz="182880">
              <a:lnSpc>
                <a:spcPct val="120000"/>
              </a:lnSpc>
              <a:spcBef>
                <a:spcPts val="0"/>
              </a:spcBef>
              <a:buClr>
                <a:srgbClr val="FFFFFF"/>
              </a:buClr>
              <a:buSzTx/>
              <a:buNone/>
              <a:defRPr sz="2360"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Manifesto for Agile </a:t>
            </a:r>
            <a:r>
              <a:rPr>
                <a:solidFill>
                  <a:srgbClr val="134DFF"/>
                </a:solidFill>
              </a:rPr>
              <a:t>Solutions</a:t>
            </a:r>
            <a:r>
              <a:t> Development</a:t>
            </a:r>
          </a:p>
          <a:p>
            <a:pPr marL="0" lvl="2" indent="0" algn="ctr" defTabSz="182880">
              <a:lnSpc>
                <a:spcPct val="120000"/>
              </a:lnSpc>
              <a:spcBef>
                <a:spcPts val="0"/>
              </a:spcBef>
              <a:buClr>
                <a:srgbClr val="FFFFFF"/>
              </a:buClr>
              <a:buSzTx/>
              <a:buNone/>
              <a:defRPr sz="2360"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      </a:t>
            </a:r>
          </a:p>
          <a:p>
            <a:pPr marL="0" lvl="2" indent="0" algn="ctr" defTabSz="182880">
              <a:lnSpc>
                <a:spcPct val="120000"/>
              </a:lnSpc>
              <a:spcBef>
                <a:spcPts val="0"/>
              </a:spcBef>
              <a:buClr>
                <a:srgbClr val="FFFFFF"/>
              </a:buClr>
              <a:buSzTx/>
              <a:buNone/>
              <a:defRPr sz="2360"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We are uncovering better ways of developing </a:t>
            </a:r>
            <a:r>
              <a:rPr>
                <a:solidFill>
                  <a:srgbClr val="3F4EFF"/>
                </a:solidFill>
              </a:rPr>
              <a:t>Products</a:t>
            </a:r>
            <a:r>
              <a:t> </a:t>
            </a:r>
            <a:br/>
            <a:r>
              <a:t>by doing it and helping others do it.</a:t>
            </a:r>
            <a:br/>
            <a:r>
              <a:t>Through this work we have come to value:</a:t>
            </a:r>
          </a:p>
          <a:p>
            <a:pPr marL="91439" lvl="2" indent="-91439" defTabSz="233679">
              <a:lnSpc>
                <a:spcPct val="120000"/>
              </a:lnSpc>
              <a:spcBef>
                <a:spcPts val="1600"/>
              </a:spcBef>
              <a:buClr>
                <a:srgbClr val="FFFFFF"/>
              </a:buClr>
              <a:buSzPct val="80000"/>
              <a:buBlip>
                <a:blip r:embed="rId2"/>
              </a:buBlip>
              <a:defRPr sz="2360"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 </a:t>
            </a:r>
            <a:r>
              <a:rPr>
                <a:solidFill>
                  <a:srgbClr val="405CFF"/>
                </a:solidFill>
              </a:rPr>
              <a:t>Common Goal/Ambitious Vision over Individuals and interactions. </a:t>
            </a:r>
          </a:p>
          <a:p>
            <a:pPr marL="91439" lvl="2" indent="-91439" defTabSz="233679">
              <a:lnSpc>
                <a:spcPct val="120000"/>
              </a:lnSpc>
              <a:spcBef>
                <a:spcPts val="1600"/>
              </a:spcBef>
              <a:buClr>
                <a:srgbClr val="FFFFFF"/>
              </a:buClr>
              <a:buSzPct val="80000"/>
              <a:buBlip>
                <a:blip r:embed="rId2"/>
              </a:buBlip>
              <a:defRPr sz="2360">
                <a:solidFill>
                  <a:srgbClr val="405CFF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 Value flow over working software. </a:t>
            </a:r>
          </a:p>
          <a:p>
            <a:pPr marL="91439" lvl="2" indent="-91439" defTabSz="233679">
              <a:lnSpc>
                <a:spcPct val="120000"/>
              </a:lnSpc>
              <a:spcBef>
                <a:spcPts val="1600"/>
              </a:spcBef>
              <a:buClr>
                <a:srgbClr val="FFFFFF"/>
              </a:buClr>
              <a:buSzPct val="80000"/>
              <a:buBlip>
                <a:blip r:embed="rId2"/>
              </a:buBlip>
              <a:defRPr sz="2360">
                <a:solidFill>
                  <a:srgbClr val="405CFF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 Expanded Relationship with all stakeholders over Customer collaboration </a:t>
            </a:r>
          </a:p>
          <a:p>
            <a:pPr marL="91439" lvl="2" indent="-91439" defTabSz="233679">
              <a:lnSpc>
                <a:spcPct val="120000"/>
              </a:lnSpc>
              <a:spcBef>
                <a:spcPts val="1600"/>
              </a:spcBef>
              <a:buClr>
                <a:srgbClr val="FFFFFF"/>
              </a:buClr>
              <a:buSzPct val="80000"/>
              <a:buBlip>
                <a:blip r:embed="rId2"/>
              </a:buBlip>
              <a:defRPr sz="2360">
                <a:solidFill>
                  <a:srgbClr val="405CFF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 Proactive ideas and Continuous improvement over Responding to change </a:t>
            </a:r>
          </a:p>
          <a:p>
            <a:pPr marL="0" lvl="2" indent="0" algn="ctr" defTabSz="182880">
              <a:lnSpc>
                <a:spcPct val="120000"/>
              </a:lnSpc>
              <a:spcBef>
                <a:spcPts val="0"/>
              </a:spcBef>
              <a:buClr>
                <a:srgbClr val="FFFFFF"/>
              </a:buClr>
              <a:buSzTx/>
              <a:buNone/>
              <a:defRPr sz="2360"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That is, while there is value in the items on</a:t>
            </a:r>
            <a:br/>
            <a:r>
              <a:t>the right, we value the items on the left more.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Agile experiment success facto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r>
              <a:t>Agile experiment success factors </a:t>
            </a:r>
          </a:p>
        </p:txBody>
      </p:sp>
      <p:sp>
        <p:nvSpPr>
          <p:cNvPr id="140" name="Triangle"/>
          <p:cNvSpPr/>
          <p:nvPr/>
        </p:nvSpPr>
        <p:spPr>
          <a:xfrm>
            <a:off x="4936256" y="4223394"/>
            <a:ext cx="3132288" cy="2398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>
              <a:lumOff val="13529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1" name="Leadership Support"/>
          <p:cNvSpPr txBox="1"/>
          <p:nvPr/>
        </p:nvSpPr>
        <p:spPr>
          <a:xfrm>
            <a:off x="5011470" y="3757270"/>
            <a:ext cx="2981860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Leadership Support</a:t>
            </a:r>
          </a:p>
        </p:txBody>
      </p:sp>
      <p:sp>
        <p:nvSpPr>
          <p:cNvPr id="142" name="Wonderful Teams"/>
          <p:cNvSpPr txBox="1"/>
          <p:nvPr/>
        </p:nvSpPr>
        <p:spPr>
          <a:xfrm>
            <a:off x="8107476" y="6335370"/>
            <a:ext cx="2619148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Wonderful Teams</a:t>
            </a:r>
          </a:p>
        </p:txBody>
      </p:sp>
      <p:sp>
        <p:nvSpPr>
          <p:cNvPr id="143" name="Stakeholder Engagement"/>
          <p:cNvSpPr txBox="1"/>
          <p:nvPr/>
        </p:nvSpPr>
        <p:spPr>
          <a:xfrm>
            <a:off x="1103172" y="6335370"/>
            <a:ext cx="3794152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Stakeholder Engagement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Agile Experiment may fail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6570">
              <a:defRPr sz="6800"/>
            </a:lvl1pPr>
          </a:lstStyle>
          <a:p>
            <a:r>
              <a:t>Agile Experiment may fail…</a:t>
            </a:r>
          </a:p>
        </p:txBody>
      </p:sp>
      <p:sp>
        <p:nvSpPr>
          <p:cNvPr id="146" name="Unable to understand Agile 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44499" indent="-444499">
              <a:defRPr sz="5200"/>
            </a:pPr>
            <a:r>
              <a:t>Unable to understand Agile . </a:t>
            </a:r>
          </a:p>
          <a:p>
            <a:pPr marL="444499" indent="-444499">
              <a:defRPr sz="5200"/>
            </a:pPr>
            <a:r>
              <a:t>Company philosophy or culture thats odds with Agile values. </a:t>
            </a:r>
          </a:p>
          <a:p>
            <a:pPr marL="444499" indent="-444499">
              <a:defRPr sz="5200"/>
            </a:pPr>
            <a:r>
              <a:t>Overlap of operational issues.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Is it really everywhere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Is it really everywhere?</a:t>
            </a:r>
          </a:p>
        </p:txBody>
      </p:sp>
      <p:pic>
        <p:nvPicPr>
          <p:cNvPr id="149" name="Image Gallery" descr="Image Gallery"/>
          <p:cNvPicPr>
            <a:picLocks noChangeAspect="1"/>
          </p:cNvPicPr>
          <p:nvPr/>
        </p:nvPicPr>
        <p:blipFill>
          <a:blip r:embed="rId2"/>
          <a:srcRect t="11225" b="11225"/>
          <a:stretch>
            <a:fillRect/>
          </a:stretch>
        </p:blipFill>
        <p:spPr>
          <a:xfrm>
            <a:off x="727918" y="2663316"/>
            <a:ext cx="10692409" cy="5823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Agile is an experiment.. How??"/>
          <p:cNvSpPr txBox="1">
            <a:spLocks noGrp="1"/>
          </p:cNvSpPr>
          <p:nvPr>
            <p:ph type="title"/>
          </p:nvPr>
        </p:nvSpPr>
        <p:spPr>
          <a:xfrm>
            <a:off x="952500" y="698500"/>
            <a:ext cx="11099800" cy="2159000"/>
          </a:xfrm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r>
              <a:t>Agile is an experiment.. How??</a:t>
            </a:r>
          </a:p>
        </p:txBody>
      </p:sp>
      <p:grpSp>
        <p:nvGrpSpPr>
          <p:cNvPr id="154" name="Image Gallery"/>
          <p:cNvGrpSpPr/>
          <p:nvPr/>
        </p:nvGrpSpPr>
        <p:grpSpPr>
          <a:xfrm>
            <a:off x="1130300" y="4038600"/>
            <a:ext cx="5334000" cy="6362700"/>
            <a:chOff x="0" y="0"/>
            <a:chExt cx="5334000" cy="6362700"/>
          </a:xfrm>
        </p:grpSpPr>
        <p:pic>
          <p:nvPicPr>
            <p:cNvPr id="152" name="ramanujan-it-city-development-500x500.jpeg" descr="ramanujan-it-city-development-500x500.jpeg"/>
            <p:cNvPicPr>
              <a:picLocks noChangeAspect="1"/>
            </p:cNvPicPr>
            <p:nvPr/>
          </p:nvPicPr>
          <p:blipFill>
            <a:blip r:embed="rId2"/>
            <a:srcRect l="15455" r="15455"/>
            <a:stretch>
              <a:fillRect/>
            </a:stretch>
          </p:blipFill>
          <p:spPr>
            <a:xfrm>
              <a:off x="0" y="0"/>
              <a:ext cx="5334000" cy="58239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3" name="Type to enter a caption."/>
            <p:cNvSpPr/>
            <p:nvPr/>
          </p:nvSpPr>
          <p:spPr>
            <a:xfrm>
              <a:off x="0" y="5900167"/>
              <a:ext cx="5334000" cy="462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>
                <a:defRPr sz="2000"/>
              </a:lvl1pPr>
            </a:lstStyle>
            <a:p>
              <a:r>
                <a:t>Type to enter a caption.</a:t>
              </a:r>
            </a:p>
          </p:txBody>
        </p:sp>
      </p:grpSp>
      <p:grpSp>
        <p:nvGrpSpPr>
          <p:cNvPr id="157" name="Image Gallery"/>
          <p:cNvGrpSpPr/>
          <p:nvPr/>
        </p:nvGrpSpPr>
        <p:grpSpPr>
          <a:xfrm>
            <a:off x="6654800" y="4038600"/>
            <a:ext cx="5334000" cy="6362700"/>
            <a:chOff x="0" y="0"/>
            <a:chExt cx="5334000" cy="6362700"/>
          </a:xfrm>
        </p:grpSpPr>
        <p:pic>
          <p:nvPicPr>
            <p:cNvPr id="155" name="SSS_0146.jpg" descr="SSS_0146.jpg"/>
            <p:cNvPicPr>
              <a:picLocks noChangeAspect="1"/>
            </p:cNvPicPr>
            <p:nvPr/>
          </p:nvPicPr>
          <p:blipFill>
            <a:blip r:embed="rId3"/>
            <a:srcRect l="19470" r="19470"/>
            <a:stretch>
              <a:fillRect/>
            </a:stretch>
          </p:blipFill>
          <p:spPr>
            <a:xfrm>
              <a:off x="0" y="0"/>
              <a:ext cx="5334000" cy="58239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6" name="Type to enter a caption."/>
            <p:cNvSpPr/>
            <p:nvPr/>
          </p:nvSpPr>
          <p:spPr>
            <a:xfrm>
              <a:off x="0" y="5900167"/>
              <a:ext cx="5334000" cy="462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>
                <a:defRPr sz="2000"/>
              </a:lvl1pPr>
            </a:lstStyle>
            <a:p>
              <a:r>
                <a:t>Type to enter a caption.</a:t>
              </a:r>
            </a:p>
          </p:txBody>
        </p:sp>
      </p:grpSp>
      <p:sp>
        <p:nvSpPr>
          <p:cNvPr id="158" name="A case study on no-no domain of agile - Infrastructure"/>
          <p:cNvSpPr txBox="1"/>
          <p:nvPr/>
        </p:nvSpPr>
        <p:spPr>
          <a:xfrm>
            <a:off x="1205788" y="3244189"/>
            <a:ext cx="10367265" cy="572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444500" indent="-444500" algn="l">
              <a:spcBef>
                <a:spcPts val="4200"/>
              </a:spcBef>
              <a:buSzPct val="145000"/>
              <a:buChar char="•"/>
              <a:defRPr sz="3200" b="0"/>
            </a:lvl1pPr>
          </a:lstStyle>
          <a:p>
            <a:r>
              <a:t>A case study on no-no domain of agile - Infrastructure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Key learning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Key learnings </a:t>
            </a:r>
          </a:p>
        </p:txBody>
      </p:sp>
      <p:sp>
        <p:nvSpPr>
          <p:cNvPr id="161" name="Agile is not solution for failing projects, though it may be.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00049" indent="-400049" defTabSz="525779">
              <a:spcBef>
                <a:spcPts val="3700"/>
              </a:spcBef>
              <a:defRPr sz="3600"/>
            </a:pPr>
            <a:r>
              <a:t>Agile is not solution for failing projects, though it may be..</a:t>
            </a:r>
          </a:p>
          <a:p>
            <a:pPr marL="400049" indent="-400049" defTabSz="525779">
              <a:spcBef>
                <a:spcPts val="3700"/>
              </a:spcBef>
              <a:defRPr sz="3600"/>
            </a:pPr>
            <a:r>
              <a:t>Inspite of your decades of your experience, each Agile transformation is a new experiment with success depending on 3 amigos, Agile, Org and client. </a:t>
            </a:r>
          </a:p>
          <a:p>
            <a:pPr marL="400049" indent="-400049" defTabSz="525779">
              <a:spcBef>
                <a:spcPts val="3700"/>
              </a:spcBef>
              <a:defRPr sz="3600"/>
            </a:pPr>
            <a:r>
              <a:t>Agile trail is not yet completed and established.</a:t>
            </a:r>
          </a:p>
          <a:p>
            <a:pPr marL="400049" indent="-400049" defTabSz="525779">
              <a:spcBef>
                <a:spcPts val="3700"/>
              </a:spcBef>
              <a:defRPr sz="3600"/>
            </a:pPr>
            <a:r>
              <a:t>A strong imbibed Common Goal is key for success.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eferenc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References </a:t>
            </a:r>
          </a:p>
        </p:txBody>
      </p:sp>
      <p:sp>
        <p:nvSpPr>
          <p:cNvPr id="164" name="1. Rico, D. F. (2008, March 22). What is the return on investment (ROI) of agile methods? Retrieved from http://davidfrico.com/rico08a.pdf .…"/>
          <p:cNvSpPr txBox="1"/>
          <p:nvPr/>
        </p:nvSpPr>
        <p:spPr>
          <a:xfrm>
            <a:off x="381000" y="3609152"/>
            <a:ext cx="12755880" cy="4503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defTabSz="457200">
              <a:defRPr sz="2600" b="0" i="1">
                <a:solidFill>
                  <a:srgbClr val="F6F6F6"/>
                </a:solidFill>
              </a:defRPr>
            </a:pPr>
            <a:r>
              <a:rPr dirty="0"/>
              <a:t>1</a:t>
            </a:r>
            <a:r>
              <a:rPr lang="en-IN" dirty="0"/>
              <a:t>www.Agilemanifesto.org</a:t>
            </a:r>
          </a:p>
          <a:p>
            <a:pPr defTabSz="457200">
              <a:defRPr sz="2600" b="0" i="1">
                <a:solidFill>
                  <a:srgbClr val="F6F6F6"/>
                </a:solidFill>
              </a:defRPr>
            </a:pPr>
            <a:r>
              <a:rPr dirty="0"/>
              <a:t>2. </a:t>
            </a:r>
            <a:r>
              <a:rPr dirty="0" err="1"/>
              <a:t>Schlabach</a:t>
            </a:r>
            <a:r>
              <a:rPr dirty="0"/>
              <a:t>, K. E. (2008, December 4). </a:t>
            </a:r>
            <a:r>
              <a:rPr i="1" dirty="0"/>
              <a:t>Snake on the wall</a:t>
            </a:r>
            <a:r>
              <a:rPr dirty="0"/>
              <a:t>. Retrieved from </a:t>
            </a:r>
            <a:r>
              <a:rPr dirty="0">
                <a:hlinkClick r:id="rId2"/>
              </a:rPr>
              <a:t>http://agile-commentary.blogspot.de/2008/12/snake-on-wall.html </a:t>
            </a:r>
            <a:r>
              <a:rPr dirty="0"/>
              <a:t>.</a:t>
            </a:r>
          </a:p>
          <a:p>
            <a:pPr defTabSz="457200">
              <a:defRPr sz="2600" b="0">
                <a:solidFill>
                  <a:srgbClr val="F6F6F6"/>
                </a:solidFill>
              </a:defRPr>
            </a:pPr>
            <a:r>
              <a:rPr dirty="0"/>
              <a:t>3. Scrum Alliance. (2012, August 31). </a:t>
            </a:r>
            <a:r>
              <a:rPr i="1" dirty="0"/>
              <a:t>Class and certification statistics</a:t>
            </a:r>
            <a:r>
              <a:rPr dirty="0"/>
              <a:t>. Retrieved from </a:t>
            </a:r>
            <a:r>
              <a:rPr dirty="0">
                <a:hlinkClick r:id="rId3"/>
              </a:rPr>
              <a:t>http://www.scrumalliance.org/resources/2505 </a:t>
            </a:r>
            <a:r>
              <a:rPr dirty="0"/>
              <a:t>.</a:t>
            </a:r>
          </a:p>
          <a:p>
            <a:pPr defTabSz="457200">
              <a:defRPr sz="2600" b="0">
                <a:solidFill>
                  <a:srgbClr val="F6F6F6"/>
                </a:solidFill>
              </a:defRPr>
            </a:pPr>
            <a:r>
              <a:rPr dirty="0"/>
              <a:t>4. The Agile Alliance. (2001, February). </a:t>
            </a:r>
            <a:r>
              <a:rPr i="1" dirty="0"/>
              <a:t>Manifesto for agile software development</a:t>
            </a:r>
            <a:r>
              <a:rPr dirty="0"/>
              <a:t>. Retrieved from </a:t>
            </a:r>
            <a:r>
              <a:rPr dirty="0">
                <a:hlinkClick r:id="rId4"/>
              </a:rPr>
              <a:t>http://agilemanifesto.org/ </a:t>
            </a:r>
            <a:r>
              <a:rPr dirty="0"/>
              <a:t>.</a:t>
            </a:r>
          </a:p>
          <a:p>
            <a:pPr defTabSz="457200">
              <a:defRPr sz="2600" b="0">
                <a:solidFill>
                  <a:srgbClr val="F6F6F6"/>
                </a:solidFill>
              </a:defRPr>
            </a:pPr>
            <a:r>
              <a:rPr dirty="0"/>
              <a:t>5. Turner, R., &amp; </a:t>
            </a:r>
            <a:r>
              <a:rPr dirty="0" err="1"/>
              <a:t>Zolin</a:t>
            </a:r>
            <a:r>
              <a:rPr dirty="0"/>
              <a:t>, R. (2012). Forecasting success on large projects: Developing reliable scale to predict multiple perspectives by multiple stakeholders over multiple time frames. </a:t>
            </a:r>
            <a:r>
              <a:rPr i="1" dirty="0"/>
              <a:t>Project Management Journal</a:t>
            </a:r>
            <a:r>
              <a:rPr dirty="0"/>
              <a:t>, 43(5), 87-99.</a:t>
            </a:r>
          </a:p>
          <a:p>
            <a:pPr defTabSz="457200">
              <a:defRPr sz="2600" b="0" i="1">
                <a:solidFill>
                  <a:srgbClr val="F6F6F6"/>
                </a:solidFill>
              </a:defRPr>
            </a:pPr>
            <a:r>
              <a:rPr dirty="0"/>
              <a:t>6. </a:t>
            </a:r>
            <a:r>
              <a:rPr i="0" dirty="0"/>
              <a:t>VersionOne. (2013). </a:t>
            </a:r>
            <a:r>
              <a:rPr dirty="0"/>
              <a:t>7th annual state of agile development survey</a:t>
            </a:r>
            <a:r>
              <a:rPr i="0" dirty="0"/>
              <a:t>. VersionOne.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hank you!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Thank you!</a:t>
            </a:r>
          </a:p>
        </p:txBody>
      </p:sp>
      <p:sp>
        <p:nvSpPr>
          <p:cNvPr id="167" name="Keep experimenting with Agile!!"/>
          <p:cNvSpPr txBox="1">
            <a:spLocks noGrp="1"/>
          </p:cNvSpPr>
          <p:nvPr>
            <p:ph type="body" idx="1"/>
          </p:nvPr>
        </p:nvSpPr>
        <p:spPr>
          <a:xfrm>
            <a:off x="952500" y="1733550"/>
            <a:ext cx="11099800" cy="62865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  <a:defRPr sz="4600"/>
            </a:lvl1pPr>
          </a:lstStyle>
          <a:p>
            <a:r>
              <a:t>Keep experimenting with Agile!!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436</Words>
  <Application>Microsoft Office PowerPoint</Application>
  <PresentationFormat>Custom</PresentationFormat>
  <Paragraphs>41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 Rounded MT Bold</vt:lpstr>
      <vt:lpstr>Helvetica Neue</vt:lpstr>
      <vt:lpstr>Helvetica Neue Light</vt:lpstr>
      <vt:lpstr>Helvetica Neue Medium</vt:lpstr>
      <vt:lpstr>Black</vt:lpstr>
      <vt:lpstr>Agile is an Experiment - How and why?</vt:lpstr>
      <vt:lpstr>Agile is an experiment, Why?</vt:lpstr>
      <vt:lpstr>PowerPoint Presentation</vt:lpstr>
      <vt:lpstr>PowerPoint Presentation</vt:lpstr>
      <vt:lpstr>Agile is a Teen</vt:lpstr>
      <vt:lpstr>Updated Agile Manifesto</vt:lpstr>
      <vt:lpstr>Agile experiment success factors </vt:lpstr>
      <vt:lpstr>Agile Experiment may fail…</vt:lpstr>
      <vt:lpstr>Is it really everywhere?</vt:lpstr>
      <vt:lpstr>Agile is an experiment.. How??</vt:lpstr>
      <vt:lpstr>Key learnings </vt:lpstr>
      <vt:lpstr>References 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Agile is an Experiment - How and why?</dc:title>
  <cp:lastModifiedBy>Angsuman Chaudhuri</cp:lastModifiedBy>
  <cp:revision>1</cp:revision>
  <dcterms:modified xsi:type="dcterms:W3CDTF">2019-11-12T02:49:56Z</dcterms:modified>
</cp:coreProperties>
</file>